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8" r:id="rId3"/>
    <p:sldId id="259" r:id="rId4"/>
    <p:sldId id="274" r:id="rId5"/>
    <p:sldId id="260" r:id="rId6"/>
    <p:sldId id="261" r:id="rId7"/>
    <p:sldId id="270" r:id="rId8"/>
    <p:sldId id="262" r:id="rId9"/>
    <p:sldId id="264" r:id="rId10"/>
    <p:sldId id="265" r:id="rId11"/>
    <p:sldId id="273" r:id="rId12"/>
    <p:sldId id="267" r:id="rId13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88" autoAdjust="0"/>
    <p:restoredTop sz="94660"/>
  </p:normalViewPr>
  <p:slideViewPr>
    <p:cSldViewPr snapToGrid="0">
      <p:cViewPr varScale="1">
        <p:scale>
          <a:sx n="70" d="100"/>
          <a:sy n="70" d="100"/>
        </p:scale>
        <p:origin x="8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</a:t>
            </a:r>
          </a:p>
          <a:p>
            <a:pPr algn="ctr">
              <a:defRPr sz="1600"/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Expenditure </a:t>
            </a: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Performance                 2023 vs 2022</a:t>
            </a:r>
          </a:p>
          <a:p>
            <a:pPr algn="ctr">
              <a:defRPr sz="1600"/>
            </a:pP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0574769059812451"/>
          <c:y val="4.876545557561201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5000000000107E-2"/>
          <c:y val="0.16189074803149617"/>
          <c:w val="0.85575696984727256"/>
          <c:h val="0.638590305118110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2022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472.25</c:v>
                </c:pt>
                <c:pt idx="1">
                  <c:v>450.99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C7-4222-A216-722666AE77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PERFORMANCE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2022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271.52</c:v>
                </c:pt>
                <c:pt idx="1">
                  <c:v>244.18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C7-4222-A216-722666AE7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377024"/>
        <c:axId val="90992640"/>
      </c:barChart>
      <c:catAx>
        <c:axId val="8937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92640"/>
        <c:crosses val="autoZero"/>
        <c:auto val="1"/>
        <c:lblAlgn val="ctr"/>
        <c:lblOffset val="100"/>
        <c:noMultiLvlLbl val="0"/>
      </c:catAx>
      <c:valAx>
        <c:axId val="9099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7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616228677823686E-2"/>
          <c:y val="0.86337890405962714"/>
          <c:w val="0.77420804711110536"/>
          <c:h val="0.13662109594037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48560531496066"/>
          <c:y val="0.1209609300589979"/>
          <c:w val="0.45302891240157478"/>
          <c:h val="0.6795433267997461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ACTUAL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46-4CB2-BD86-01709AB27D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46-4CB2-BD86-01709AB27D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146-4CB2-BD86-01709AB27D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146-4CB2-BD86-01709AB27D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146-4CB2-BD86-01709AB27D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146-4CB2-BD86-01709AB27D7A}"/>
              </c:ext>
            </c:extLst>
          </c:dPt>
          <c:dLbls>
            <c:dLbl>
              <c:idx val="0"/>
              <c:layout>
                <c:manualLayout>
                  <c:x val="-7.9440028433939977E-2"/>
                  <c:y val="0.152166759832261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46-4CB2-BD86-01709AB27D7A}"/>
                </c:ext>
              </c:extLst>
            </c:dLbl>
            <c:dLbl>
              <c:idx val="1"/>
              <c:layout>
                <c:manualLayout>
                  <c:x val="-9.8513296038010581E-2"/>
                  <c:y val="-0.12908562198046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46-4CB2-BD86-01709AB27D7A}"/>
                </c:ext>
              </c:extLst>
            </c:dLbl>
            <c:dLbl>
              <c:idx val="3"/>
              <c:layout>
                <c:manualLayout>
                  <c:x val="0.10318653034583176"/>
                  <c:y val="2.39745310055037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46-4CB2-BD86-01709AB27D7A}"/>
                </c:ext>
              </c:extLst>
            </c:dLbl>
            <c:dLbl>
              <c:idx val="4"/>
              <c:layout>
                <c:manualLayout>
                  <c:x val="7.3468042206959905E-2"/>
                  <c:y val="2.8523804839824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46-4CB2-BD86-01709AB27D7A}"/>
                </c:ext>
              </c:extLst>
            </c:dLbl>
            <c:dLbl>
              <c:idx val="5"/>
              <c:layout>
                <c:manualLayout>
                  <c:x val="7.9038755777295661E-2"/>
                  <c:y val="0.139960436764244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46-4CB2-BD86-01709AB27D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OPENING BAL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EXCESS CRUDE /EXCHANGE GAIN</c:v>
                </c:pt>
                <c:pt idx="5">
                  <c:v>CAPITAL RECEIPT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10.54</c:v>
                </c:pt>
                <c:pt idx="1">
                  <c:v>42.04</c:v>
                </c:pt>
                <c:pt idx="2">
                  <c:v>9.07</c:v>
                </c:pt>
                <c:pt idx="3">
                  <c:v>11.3</c:v>
                </c:pt>
                <c:pt idx="4">
                  <c:v>10.039999999999999</c:v>
                </c:pt>
                <c:pt idx="5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34-4473-98B4-677EEC486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46377447340396"/>
          <c:y val="0.8075355064262113"/>
          <c:w val="0.71965984974406816"/>
          <c:h val="0.16668324515974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/>
              <a:t>Actual</a:t>
            </a:r>
            <a:r>
              <a:rPr lang="en-GB" sz="1200" baseline="0" dirty="0"/>
              <a:t> Performance</a:t>
            </a:r>
            <a:endParaRPr lang="en-GB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437363611908839E-2"/>
          <c:y val="0.18067462630921988"/>
          <c:w val="0.90372916666666669"/>
          <c:h val="0.546432872726740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IGR</c:v>
                </c:pt>
                <c:pt idx="1">
                  <c:v>Statutory Allocation</c:v>
                </c:pt>
                <c:pt idx="2">
                  <c:v>VAT</c:v>
                </c:pt>
                <c:pt idx="3">
                  <c:v>Capital Receipts</c:v>
                </c:pt>
                <c:pt idx="4">
                  <c:v>Excess Crude Oil/ Exchange Gain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137.85</c:v>
                </c:pt>
                <c:pt idx="1">
                  <c:v>29.74</c:v>
                </c:pt>
                <c:pt idx="2">
                  <c:v>37.06</c:v>
                </c:pt>
                <c:pt idx="3">
                  <c:v>55.75</c:v>
                </c:pt>
                <c:pt idx="4">
                  <c:v>32.93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IGR</c:v>
                </c:pt>
                <c:pt idx="1">
                  <c:v>Statutory Allocation</c:v>
                </c:pt>
                <c:pt idx="2">
                  <c:v>VAT</c:v>
                </c:pt>
                <c:pt idx="3">
                  <c:v>Capital Receipts</c:v>
                </c:pt>
                <c:pt idx="4">
                  <c:v>Excess Crude Oil/ Exchange Gain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119.24</c:v>
                </c:pt>
                <c:pt idx="1">
                  <c:v>35.270000000000003</c:v>
                </c:pt>
                <c:pt idx="2">
                  <c:v>26.9</c:v>
                </c:pt>
                <c:pt idx="3">
                  <c:v>90.28</c:v>
                </c:pt>
                <c:pt idx="4">
                  <c:v>5.34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319936"/>
        <c:axId val="95321472"/>
      </c:barChart>
      <c:catAx>
        <c:axId val="9531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21472"/>
        <c:crosses val="autoZero"/>
        <c:auto val="1"/>
        <c:lblAlgn val="ctr"/>
        <c:lblOffset val="100"/>
        <c:noMultiLvlLbl val="0"/>
      </c:catAx>
      <c:valAx>
        <c:axId val="9532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1993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56"/>
          <c:y val="6.0656266327063765E-2"/>
          <c:w val="0.23415501968503938"/>
          <c:h val="0.130664266588296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Actual Expenditure</a:t>
            </a:r>
            <a:r>
              <a:rPr lang="en-GB" baseline="0" dirty="0"/>
              <a:t> Performance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071225681398929E-2"/>
          <c:y val="0.29021739705796723"/>
          <c:w val="0.90562574761230408"/>
          <c:h val="0.249086900596558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72.73</c:v>
                </c:pt>
                <c:pt idx="1">
                  <c:v>15.48</c:v>
                </c:pt>
                <c:pt idx="2">
                  <c:v>50.75</c:v>
                </c:pt>
                <c:pt idx="3">
                  <c:v>47.11</c:v>
                </c:pt>
                <c:pt idx="4">
                  <c:v>85.45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63.47</c:v>
                </c:pt>
                <c:pt idx="1">
                  <c:v>14.39</c:v>
                </c:pt>
                <c:pt idx="2">
                  <c:v>35.74</c:v>
                </c:pt>
                <c:pt idx="3">
                  <c:v>27.9</c:v>
                </c:pt>
                <c:pt idx="4">
                  <c:v>102.68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403392"/>
        <c:axId val="95409280"/>
      </c:barChart>
      <c:catAx>
        <c:axId val="9540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9280"/>
        <c:crosses val="autoZero"/>
        <c:auto val="1"/>
        <c:lblAlgn val="ctr"/>
        <c:lblOffset val="100"/>
        <c:noMultiLvlLbl val="0"/>
      </c:catAx>
      <c:valAx>
        <c:axId val="95409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3763" cy="467072"/>
          </a:xfrm>
          <a:prstGeom prst="rect">
            <a:avLst/>
          </a:prstGeom>
        </p:spPr>
        <p:txBody>
          <a:bodyPr vert="horz" lIns="92925" tIns="46463" rIns="92925" bIns="4646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1"/>
            <a:ext cx="3013763" cy="467072"/>
          </a:xfrm>
          <a:prstGeom prst="rect">
            <a:avLst/>
          </a:prstGeom>
        </p:spPr>
        <p:txBody>
          <a:bodyPr vert="horz" lIns="92925" tIns="46463" rIns="92925" bIns="46463" rtlCol="0"/>
          <a:lstStyle>
            <a:lvl1pPr algn="r">
              <a:defRPr sz="1200"/>
            </a:lvl1pPr>
          </a:lstStyle>
          <a:p>
            <a:fld id="{EFD6D7AC-7783-4CFE-A842-F42031366301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25" tIns="46463" rIns="92925" bIns="4646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25" tIns="46463" rIns="92925" bIns="4646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2"/>
            <a:ext cx="3013763" cy="467071"/>
          </a:xfrm>
          <a:prstGeom prst="rect">
            <a:avLst/>
          </a:prstGeom>
        </p:spPr>
        <p:txBody>
          <a:bodyPr vert="horz" lIns="92925" tIns="46463" rIns="92925" bIns="4646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842032"/>
            <a:ext cx="3013763" cy="467071"/>
          </a:xfrm>
          <a:prstGeom prst="rect">
            <a:avLst/>
          </a:prstGeom>
        </p:spPr>
        <p:txBody>
          <a:bodyPr vert="horz" lIns="92925" tIns="46463" rIns="92925" bIns="46463" rtlCol="0" anchor="b"/>
          <a:lstStyle>
            <a:lvl1pPr algn="r">
              <a:defRPr sz="1200"/>
            </a:lvl1pPr>
          </a:lstStyle>
          <a:p>
            <a:fld id="{61B2A9E3-443A-4A04-9447-88D923BA35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260">
              <a:defRPr/>
            </a:pPr>
            <a:fld id="{ABDE8F0D-88F0-43B0-B5A3-93EFDF0CC5BC}" type="slidenum">
              <a:rPr lang="id-ID">
                <a:solidFill>
                  <a:prstClr val="black"/>
                </a:solidFill>
                <a:latin typeface="Calibri"/>
              </a:rPr>
              <a:pPr defTabSz="929260">
                <a:defRPr/>
              </a:pPr>
              <a:t>1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964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260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260">
                <a:defRPr/>
              </a:pPr>
              <a:t>3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260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260">
                <a:defRPr/>
              </a:pPr>
              <a:t>9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117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January 2024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January 2024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January 2024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44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January 2024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045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January 2024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January 2024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1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January 2024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January 2024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01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 January 2024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6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0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0B4F9B-A9E5-4366-8CC0-01BCC3F8DAAF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784805" y="130175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2700" dirty="0"/>
              <a:t>FOURTH QUARTER </a:t>
            </a:r>
            <a:r>
              <a:rPr lang="yo-NG" sz="2700" dirty="0"/>
              <a:t>B</a:t>
            </a:r>
            <a:r>
              <a:rPr lang="en-US" sz="2700" dirty="0"/>
              <a:t>UDGET EXECUTION REPORT,</a:t>
            </a:r>
            <a:br>
              <a:rPr lang="en-US" sz="2700" dirty="0"/>
            </a:br>
            <a:r>
              <a:rPr lang="en-US" sz="2800" dirty="0"/>
              <a:t>JAN-DEC, 2023</a:t>
            </a:r>
            <a:r>
              <a:rPr lang="yo-NG" sz="2800" dirty="0"/>
              <a:t> </a:t>
            </a:r>
            <a:r>
              <a:rPr lang="en-US" sz="2800" dirty="0"/>
              <a:t>(UNAUDITED)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6600704" y="6396596"/>
            <a:ext cx="3772395" cy="3569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74001"/>
            <a:ext cx="1515291" cy="107770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871F07B-43AC-DE97-5928-4DA2F8680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815695"/>
              </p:ext>
            </p:extLst>
          </p:nvPr>
        </p:nvGraphicFramePr>
        <p:xfrm>
          <a:off x="1974576" y="1150937"/>
          <a:ext cx="7818781" cy="5037097"/>
        </p:xfrm>
        <a:graphic>
          <a:graphicData uri="http://schemas.openxmlformats.org/drawingml/2006/table">
            <a:tbl>
              <a:tblPr/>
              <a:tblGrid>
                <a:gridCol w="585765">
                  <a:extLst>
                    <a:ext uri="{9D8B030D-6E8A-4147-A177-3AD203B41FA5}">
                      <a16:colId xmlns:a16="http://schemas.microsoft.com/office/drawing/2014/main" val="346170441"/>
                    </a:ext>
                  </a:extLst>
                </a:gridCol>
                <a:gridCol w="2032953">
                  <a:extLst>
                    <a:ext uri="{9D8B030D-6E8A-4147-A177-3AD203B41FA5}">
                      <a16:colId xmlns:a16="http://schemas.microsoft.com/office/drawing/2014/main" val="2381714842"/>
                    </a:ext>
                  </a:extLst>
                </a:gridCol>
                <a:gridCol w="1184654">
                  <a:extLst>
                    <a:ext uri="{9D8B030D-6E8A-4147-A177-3AD203B41FA5}">
                      <a16:colId xmlns:a16="http://schemas.microsoft.com/office/drawing/2014/main" val="2627509691"/>
                    </a:ext>
                  </a:extLst>
                </a:gridCol>
                <a:gridCol w="1232452">
                  <a:extLst>
                    <a:ext uri="{9D8B030D-6E8A-4147-A177-3AD203B41FA5}">
                      <a16:colId xmlns:a16="http://schemas.microsoft.com/office/drawing/2014/main" val="967441781"/>
                    </a:ext>
                  </a:extLst>
                </a:gridCol>
                <a:gridCol w="1444487">
                  <a:extLst>
                    <a:ext uri="{9D8B030D-6E8A-4147-A177-3AD203B41FA5}">
                      <a16:colId xmlns:a16="http://schemas.microsoft.com/office/drawing/2014/main" val="3757128263"/>
                    </a:ext>
                  </a:extLst>
                </a:gridCol>
                <a:gridCol w="1338470">
                  <a:extLst>
                    <a:ext uri="{9D8B030D-6E8A-4147-A177-3AD203B41FA5}">
                      <a16:colId xmlns:a16="http://schemas.microsoft.com/office/drawing/2014/main" val="713493901"/>
                    </a:ext>
                  </a:extLst>
                </a:gridCol>
              </a:tblGrid>
              <a:tr h="220279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FUNDING SOURCES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534996"/>
                  </a:ext>
                </a:extLst>
              </a:tr>
              <a:tr h="6708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Revised Budget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Actual Total Funding</a:t>
                      </a:r>
                      <a:endParaRPr lang="en-US"/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Budget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593531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04950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687561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344864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968828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  /EXCHANGE GAIN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367574"/>
                  </a:ext>
                </a:extLst>
              </a:tr>
              <a:tr h="4669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567928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Funding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304100"/>
                  </a:ext>
                </a:extLst>
              </a:tr>
              <a:tr h="220279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59966954"/>
                  </a:ext>
                </a:extLst>
              </a:tr>
              <a:tr h="64081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Revised Budget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(NBn)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Actual Total Expenditure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Budget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234849"/>
                  </a:ext>
                </a:extLst>
              </a:tr>
              <a:tr h="2903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Recurrent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7364175"/>
                  </a:ext>
                </a:extLst>
              </a:tr>
              <a:tr h="30038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005130"/>
                  </a:ext>
                </a:extLst>
              </a:tr>
              <a:tr h="3804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60563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017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17" y="304936"/>
            <a:ext cx="8777300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US" sz="2700" dirty="0">
                <a:latin typeface="+mn-lt"/>
              </a:rPr>
              <a:t>December</a:t>
            </a:r>
            <a:r>
              <a:rPr lang="en-ZA" sz="2700" dirty="0">
                <a:latin typeface="+mn-lt"/>
              </a:rPr>
              <a:t>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23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228"/>
              </p:ext>
            </p:extLst>
          </p:nvPr>
        </p:nvGraphicFramePr>
        <p:xfrm>
          <a:off x="1594056" y="1453368"/>
          <a:ext cx="8315741" cy="4484403"/>
        </p:xfrm>
        <a:graphic>
          <a:graphicData uri="http://schemas.openxmlformats.org/drawingml/2006/table">
            <a:tbl>
              <a:tblPr/>
              <a:tblGrid>
                <a:gridCol w="2068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5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1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82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199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Revised Budget N(Bn)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Expenditure     Jan. –Dec 2023    N(Bn)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Performance on  Total Budget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Total Actual Expenditure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84,984,275,889.03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72,735,903,022.17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00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21,585,065,202.70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15,479,780,351.62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2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106,569,341,091.73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88,215,683,373.79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4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75,743,151,086.23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50,749,807,350.26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47,902,773,546.29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47,107,651,291.32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02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230,215,265,724.25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186,073,142,015.37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60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242,035,428,723.32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85,452,913,506.62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69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8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242,035,428,723.32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85,452,913,506.62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92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472,250,694,447.57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271,526,055,521.99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20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9688" y="304936"/>
            <a:ext cx="8048429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ZA" sz="2700" dirty="0">
                <a:latin typeface="+mn-lt"/>
              </a:rPr>
              <a:t>December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22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32E090-F825-401B-A7D5-EE8164624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6088841"/>
              </p:ext>
            </p:extLst>
          </p:nvPr>
        </p:nvGraphicFramePr>
        <p:xfrm>
          <a:off x="1709530" y="1202451"/>
          <a:ext cx="7858877" cy="4577384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327990582"/>
                    </a:ext>
                  </a:extLst>
                </a:gridCol>
                <a:gridCol w="1630018">
                  <a:extLst>
                    <a:ext uri="{9D8B030D-6E8A-4147-A177-3AD203B41FA5}">
                      <a16:colId xmlns:a16="http://schemas.microsoft.com/office/drawing/2014/main" val="2531904807"/>
                    </a:ext>
                  </a:extLst>
                </a:gridCol>
                <a:gridCol w="1709530">
                  <a:extLst>
                    <a:ext uri="{9D8B030D-6E8A-4147-A177-3AD203B41FA5}">
                      <a16:colId xmlns:a16="http://schemas.microsoft.com/office/drawing/2014/main" val="331442153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10396494"/>
                    </a:ext>
                  </a:extLst>
                </a:gridCol>
                <a:gridCol w="1166529">
                  <a:extLst>
                    <a:ext uri="{9D8B030D-6E8A-4147-A177-3AD203B41FA5}">
                      <a16:colId xmlns:a16="http://schemas.microsoft.com/office/drawing/2014/main" val="1270667114"/>
                    </a:ext>
                  </a:extLst>
                </a:gridCol>
              </a:tblGrid>
              <a:tr h="6793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Revised  Budget 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Expenditure          Jan. – Dec 2022    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Performance on     Budget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Total Actual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22048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75,975,733,186.80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63,467,733,355.04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566856"/>
                  </a:ext>
                </a:extLst>
              </a:tr>
              <a:tr h="43611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20,752,090,767.67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14,391,535,368.70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81103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96,727,823,954.47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77,859,268,723.74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366730"/>
                  </a:ext>
                </a:extLst>
              </a:tr>
              <a:tr h="3794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57,746,818,551.74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35,738,455,318.52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154061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28,013,395,249.03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27,904,815,324.97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409126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182,488,037,755.24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141,502,539,367.23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091430"/>
                  </a:ext>
                </a:extLst>
              </a:tr>
              <a:tr h="3045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268,498,528,922.80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102,677,582,042.48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621069"/>
                  </a:ext>
                </a:extLst>
              </a:tr>
              <a:tr h="3227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178702"/>
                  </a:ext>
                </a:extLst>
              </a:tr>
              <a:tr h="3933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268,498,528,922.80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102,677,582,042.48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850860"/>
                  </a:ext>
                </a:extLst>
              </a:tr>
              <a:tr h="3462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450,986,566,678.04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244,180,121,409.71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719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560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139" y="6299"/>
            <a:ext cx="8544055" cy="688422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000" dirty="0"/>
            </a:br>
            <a:r>
              <a:rPr lang="en-US" sz="2000" dirty="0"/>
              <a:t>Comparison of Expenditure Actual Performance for the 4th Quarter 2023 and Corresponding Period, 2022</a:t>
            </a:r>
            <a:endParaRPr lang="en-GB" sz="20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684818"/>
              </p:ext>
            </p:extLst>
          </p:nvPr>
        </p:nvGraphicFramePr>
        <p:xfrm>
          <a:off x="569843" y="844715"/>
          <a:ext cx="10959853" cy="3286109"/>
        </p:xfrm>
        <a:graphic>
          <a:graphicData uri="http://schemas.openxmlformats.org/drawingml/2006/table">
            <a:tbl>
              <a:tblPr/>
              <a:tblGrid>
                <a:gridCol w="806877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2549395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2018270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666050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549198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1008883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1361180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1790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Change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192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5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Public Debt Charges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495805885"/>
              </p:ext>
            </p:extLst>
          </p:nvPr>
        </p:nvGraphicFramePr>
        <p:xfrm>
          <a:off x="2272553" y="4140941"/>
          <a:ext cx="7237207" cy="2267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9607" y="1670716"/>
            <a:ext cx="4182793" cy="4415888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Expenditure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Performance as at</a:t>
            </a:r>
            <a:r>
              <a:rPr lang="en-GB" sz="1600" dirty="0">
                <a:latin typeface="Arial Rounded MT Bold" panose="020F0704030504030204" pitchFamily="34" charset="0"/>
                <a:cs typeface="Arial" charset="0"/>
              </a:rPr>
              <a:t> December, 2023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stood at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strike="sngStrike" dirty="0"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271.52BN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represents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57.50%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total budget size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 of N472.25BN.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The performance depicts a positive change of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 11.20%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in expenditure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when compared with the actual expenditure for the corresponding period of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22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,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was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N244.18BN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representing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54.14%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total budget size </a:t>
            </a:r>
            <a:r>
              <a:rPr lang="en-ZA" sz="1600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N450.99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BN.</a:t>
            </a:r>
          </a:p>
          <a:p>
            <a:pPr marL="0" lvl="0" indent="0" algn="just">
              <a:lnSpc>
                <a:spcPct val="15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en-ZA" sz="12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400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600" b="1" dirty="0">
              <a:solidFill>
                <a:srgbClr val="FF0000"/>
              </a:solidFill>
              <a:latin typeface="Arial Rounded MT Bold" panose="020F0704030504030204" pitchFamily="34" charset="0"/>
              <a:cs typeface="Arial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	</a:t>
            </a:r>
            <a:r>
              <a:rPr lang="en-US" sz="3600" dirty="0"/>
              <a:t>Year 2023 4</a:t>
            </a:r>
            <a:r>
              <a:rPr lang="en-US" sz="3600" baseline="30000" dirty="0"/>
              <a:t>TH</a:t>
            </a:r>
            <a:r>
              <a:rPr lang="en-US" sz="3600" dirty="0"/>
              <a:t> Quarter </a:t>
            </a:r>
            <a:r>
              <a:rPr lang="yo-NG" sz="3600" dirty="0"/>
              <a:t>Budget</a:t>
            </a:r>
            <a:r>
              <a:rPr lang="en-US" sz="3600" dirty="0"/>
              <a:t> Performance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576256080"/>
              </p:ext>
            </p:extLst>
          </p:nvPr>
        </p:nvGraphicFramePr>
        <p:xfrm>
          <a:off x="2086708" y="1142149"/>
          <a:ext cx="4182793" cy="512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8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FUNDING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5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17" y="304936"/>
            <a:ext cx="8777300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en-GB" b="1" dirty="0"/>
              <a:t>     </a:t>
            </a:r>
            <a:r>
              <a:rPr lang="en-US" sz="3100" b="1" dirty="0">
                <a:latin typeface="+mn-lt"/>
              </a:rPr>
              <a:t>Funding</a:t>
            </a:r>
            <a:r>
              <a:rPr lang="yo-NG" sz="3100" dirty="0">
                <a:latin typeface="+mn-lt"/>
              </a:rPr>
              <a:t> </a:t>
            </a:r>
            <a:r>
              <a:rPr lang="en-ZA" sz="3100" dirty="0">
                <a:latin typeface="+mn-lt"/>
              </a:rPr>
              <a:t>Review</a:t>
            </a:r>
            <a:r>
              <a:rPr lang="yo-NG" sz="3100" dirty="0">
                <a:latin typeface="+mn-lt"/>
              </a:rPr>
              <a:t> </a:t>
            </a:r>
            <a:r>
              <a:rPr lang="en-GB" sz="3100" dirty="0">
                <a:latin typeface="+mn-lt"/>
              </a:rPr>
              <a:t>- </a:t>
            </a:r>
            <a:r>
              <a:rPr lang="en-US" sz="3100" dirty="0">
                <a:latin typeface="+mn-lt"/>
              </a:rPr>
              <a:t>January</a:t>
            </a:r>
            <a:r>
              <a:rPr lang="yo-NG" sz="3100" dirty="0">
                <a:latin typeface="+mn-lt"/>
              </a:rPr>
              <a:t> to </a:t>
            </a:r>
            <a:r>
              <a:rPr lang="en-US" sz="3100" dirty="0">
                <a:latin typeface="+mn-lt"/>
              </a:rPr>
              <a:t>December</a:t>
            </a:r>
            <a:r>
              <a:rPr lang="en-ZA" sz="3100" dirty="0">
                <a:latin typeface="+mn-lt"/>
              </a:rPr>
              <a:t> </a:t>
            </a:r>
            <a:r>
              <a:rPr lang="yo-NG" sz="3100" dirty="0">
                <a:latin typeface="+mn-lt"/>
              </a:rPr>
              <a:t>20</a:t>
            </a:r>
            <a:r>
              <a:rPr lang="en-US" sz="3100" dirty="0">
                <a:latin typeface="+mn-lt"/>
              </a:rPr>
              <a:t>23</a:t>
            </a:r>
            <a:br>
              <a:rPr lang="en-ZA" sz="3100" dirty="0"/>
            </a:br>
            <a:endParaRPr lang="en-GB" sz="3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332825"/>
              </p:ext>
            </p:extLst>
          </p:nvPr>
        </p:nvGraphicFramePr>
        <p:xfrm>
          <a:off x="1510743" y="1194495"/>
          <a:ext cx="8220183" cy="4773968"/>
        </p:xfrm>
        <a:graphic>
          <a:graphicData uri="http://schemas.openxmlformats.org/drawingml/2006/table">
            <a:tbl>
              <a:tblPr/>
              <a:tblGrid>
                <a:gridCol w="1929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5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27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03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32652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Details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Revised Budget N(Bn)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Actual Funding Performance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Actual Funding Performance on Budget 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of  Actual Funding Performance on Actual Total Funding Sources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Jan. – Dec 2023    N(Bn)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48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34,631,640,640.90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34,568,982,908.72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10.54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1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198,748,909,826.51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137,853,138,204.70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42.04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4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50,730,566,593.86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29,742,305,709.43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9.07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3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37,422,406,721.33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37,062,477,984.77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11.30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CRUDE/ EXCHANGE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13,845,054,076.26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32,923,465,519.40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10.04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00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REVENUE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335,378,577,858.86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272,150,370,327.02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9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136,872,116,588.72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55,750,890,738.30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17.00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5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472,250,694,447.58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327,901,261,065.32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141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556" y="173460"/>
            <a:ext cx="8919473" cy="982983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400" b="1" dirty="0"/>
            </a:br>
            <a:r>
              <a:rPr lang="en-US" sz="2400" dirty="0"/>
              <a:t>Details of Actual Funding (Jan – Dec. 2023)</a:t>
            </a:r>
            <a:br>
              <a:rPr lang="en-US" sz="2400" dirty="0"/>
            </a:b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10" y="54427"/>
            <a:ext cx="1515291" cy="1265314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116730"/>
              </p:ext>
            </p:extLst>
          </p:nvPr>
        </p:nvGraphicFramePr>
        <p:xfrm>
          <a:off x="800475" y="1156443"/>
          <a:ext cx="6037053" cy="4846790"/>
        </p:xfrm>
        <a:graphic>
          <a:graphicData uri="http://schemas.openxmlformats.org/drawingml/2006/table">
            <a:tbl>
              <a:tblPr/>
              <a:tblGrid>
                <a:gridCol w="814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1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29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S/No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Actuals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2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4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6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Excess Crude/Exchange Gain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Capital Receipt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D6C3933-6D6C-D420-B1FE-BC9F560E8C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8092093"/>
              </p:ext>
            </p:extLst>
          </p:nvPr>
        </p:nvGraphicFramePr>
        <p:xfrm>
          <a:off x="5479819" y="989278"/>
          <a:ext cx="756842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4214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158859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r>
              <a:rPr lang="en-ZA" sz="2200" dirty="0">
                <a:solidFill>
                  <a:srgbClr val="000000"/>
                </a:solidFill>
              </a:rPr>
              <a:t>Revenue Performance - Funding Sources( January – Dec 2023)</a:t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532009822"/>
              </p:ext>
            </p:extLst>
          </p:nvPr>
        </p:nvGraphicFramePr>
        <p:xfrm>
          <a:off x="3481346" y="4401799"/>
          <a:ext cx="7453455" cy="218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1E76727-3CDF-29CE-88A6-769530E34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972511"/>
              </p:ext>
            </p:extLst>
          </p:nvPr>
        </p:nvGraphicFramePr>
        <p:xfrm>
          <a:off x="1697448" y="874764"/>
          <a:ext cx="8797104" cy="3640090"/>
        </p:xfrm>
        <a:graphic>
          <a:graphicData uri="http://schemas.openxmlformats.org/drawingml/2006/table">
            <a:tbl>
              <a:tblPr/>
              <a:tblGrid>
                <a:gridCol w="653967">
                  <a:extLst>
                    <a:ext uri="{9D8B030D-6E8A-4147-A177-3AD203B41FA5}">
                      <a16:colId xmlns:a16="http://schemas.microsoft.com/office/drawing/2014/main" val="1250029935"/>
                    </a:ext>
                  </a:extLst>
                </a:gridCol>
                <a:gridCol w="1638659">
                  <a:extLst>
                    <a:ext uri="{9D8B030D-6E8A-4147-A177-3AD203B41FA5}">
                      <a16:colId xmlns:a16="http://schemas.microsoft.com/office/drawing/2014/main" val="3745822416"/>
                    </a:ext>
                  </a:extLst>
                </a:gridCol>
                <a:gridCol w="854587">
                  <a:extLst>
                    <a:ext uri="{9D8B030D-6E8A-4147-A177-3AD203B41FA5}">
                      <a16:colId xmlns:a16="http://schemas.microsoft.com/office/drawing/2014/main" val="2084023562"/>
                    </a:ext>
                  </a:extLst>
                </a:gridCol>
                <a:gridCol w="1013970">
                  <a:extLst>
                    <a:ext uri="{9D8B030D-6E8A-4147-A177-3AD203B41FA5}">
                      <a16:colId xmlns:a16="http://schemas.microsoft.com/office/drawing/2014/main" val="3583510188"/>
                    </a:ext>
                  </a:extLst>
                </a:gridCol>
                <a:gridCol w="1362945">
                  <a:extLst>
                    <a:ext uri="{9D8B030D-6E8A-4147-A177-3AD203B41FA5}">
                      <a16:colId xmlns:a16="http://schemas.microsoft.com/office/drawing/2014/main" val="2712478613"/>
                    </a:ext>
                  </a:extLst>
                </a:gridCol>
                <a:gridCol w="1232475">
                  <a:extLst>
                    <a:ext uri="{9D8B030D-6E8A-4147-A177-3AD203B41FA5}">
                      <a16:colId xmlns:a16="http://schemas.microsoft.com/office/drawing/2014/main" val="1095279167"/>
                    </a:ext>
                  </a:extLst>
                </a:gridCol>
                <a:gridCol w="876649">
                  <a:extLst>
                    <a:ext uri="{9D8B030D-6E8A-4147-A177-3AD203B41FA5}">
                      <a16:colId xmlns:a16="http://schemas.microsoft.com/office/drawing/2014/main" val="1934600130"/>
                    </a:ext>
                  </a:extLst>
                </a:gridCol>
                <a:gridCol w="1163852">
                  <a:extLst>
                    <a:ext uri="{9D8B030D-6E8A-4147-A177-3AD203B41FA5}">
                      <a16:colId xmlns:a16="http://schemas.microsoft.com/office/drawing/2014/main" val="26399675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2023</a:t>
                      </a:r>
                    </a:p>
                  </a:txBody>
                  <a:tcPr marL="9438" marR="9438" marT="50292" marB="50292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2022</a:t>
                      </a:r>
                    </a:p>
                  </a:txBody>
                  <a:tcPr marL="9438" marR="9438" marT="50292" marB="50292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9416"/>
                  </a:ext>
                </a:extLst>
              </a:tr>
              <a:tr h="5744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S/NO.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 Revised Estimates</a:t>
                      </a:r>
                    </a:p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N(Bn)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Jan.-Dec Actual 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Nbn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Proportionate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 Revised Estimates</a:t>
                      </a:r>
                    </a:p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N(Bn)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Jan.-Dec Actual        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Nbn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Proportionate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568683"/>
                  </a:ext>
                </a:extLst>
              </a:tr>
              <a:tr h="2517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34.63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34.57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35.08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35.00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368746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(IGR)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35648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(a)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Ministries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774955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(b)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Boards and Corporations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215259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826756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11683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461400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626079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997563"/>
                  </a:ext>
                </a:extLst>
              </a:tr>
              <a:tr h="3032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Excess Crude/Exchange Gain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44986"/>
                  </a:ext>
                </a:extLst>
              </a:tr>
              <a:tr h="26089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987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529696" y="6407945"/>
            <a:ext cx="487680" cy="365125"/>
          </a:xfrm>
        </p:spPr>
        <p:txBody>
          <a:bodyPr/>
          <a:lstStyle/>
          <a:p>
            <a:pPr lvl="0"/>
            <a:r>
              <a:rPr lang="en-GB" noProof="0" dirty="0"/>
              <a:t>7</a:t>
            </a:r>
          </a:p>
          <a:p>
            <a:pPr lvl="0"/>
            <a:endParaRPr lang="en-GB" noProof="0" dirty="0"/>
          </a:p>
          <a:p>
            <a:pPr lvl="0"/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5344" y="274638"/>
            <a:ext cx="10377055" cy="944192"/>
          </a:xfrm>
        </p:spPr>
        <p:txBody>
          <a:bodyPr>
            <a:noAutofit/>
          </a:bodyPr>
          <a:lstStyle/>
          <a:p>
            <a:r>
              <a:rPr lang="en-GB" sz="2400" dirty="0"/>
              <a:t>     Funding Details at a glance </a:t>
            </a:r>
            <a:r>
              <a:rPr lang="en-US" sz="2400" dirty="0"/>
              <a:t>(January-Dec 2022)</a:t>
            </a:r>
            <a:r>
              <a:rPr lang="yo-NG" sz="2400" dirty="0"/>
              <a:t> </a:t>
            </a:r>
            <a:endParaRPr lang="en-GB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</p:spPr>
        <p:txBody>
          <a:bodyPr/>
          <a:lstStyle/>
          <a:p>
            <a:pPr lvl="0"/>
            <a:r>
              <a:rPr lang="en-US" noProof="0"/>
              <a:t>MINISTRY OF BUDGET AND PLANNING</a:t>
            </a:r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559" y="102555"/>
            <a:ext cx="1227218" cy="944192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876086"/>
              </p:ext>
            </p:extLst>
          </p:nvPr>
        </p:nvGraphicFramePr>
        <p:xfrm>
          <a:off x="1563758" y="1321807"/>
          <a:ext cx="7894535" cy="4289310"/>
        </p:xfrm>
        <a:graphic>
          <a:graphicData uri="http://schemas.openxmlformats.org/drawingml/2006/table">
            <a:tbl>
              <a:tblPr/>
              <a:tblGrid>
                <a:gridCol w="544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8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3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0462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Revised Budget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Actual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% Performance on Total Budget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% Total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89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CAPEX (F.G ROAD REFUND)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08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280" y="313485"/>
            <a:ext cx="8229600" cy="34774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2400" dirty="0"/>
              <a:t>FOURTH Quarter Year 2023</a:t>
            </a:r>
            <a:br>
              <a:rPr lang="en-ZA" sz="2400" dirty="0"/>
            </a:br>
            <a:r>
              <a:rPr lang="en-ZA" sz="2400" dirty="0"/>
              <a:t> IGR OF MAJOR REVENUE GENERATING AGENCIES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4AA1-D595-4ACB-98CF-32F1B9E78F2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771" y="0"/>
            <a:ext cx="1158241" cy="833501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125696"/>
              </p:ext>
            </p:extLst>
          </p:nvPr>
        </p:nvGraphicFramePr>
        <p:xfrm>
          <a:off x="2046891" y="853484"/>
          <a:ext cx="7702904" cy="5471590"/>
        </p:xfrm>
        <a:graphic>
          <a:graphicData uri="http://schemas.openxmlformats.org/drawingml/2006/table">
            <a:tbl>
              <a:tblPr/>
              <a:tblGrid>
                <a:gridCol w="51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7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8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7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5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1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REVISED BUDGET 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 PERFORMANCE ON TOTAL BUDGET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of Internal Revenue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90,000,000,000.00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69,908,967,740.00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569546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Finance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16,166,685,000.00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13,277,119,060.64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672026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of Lands and Survey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35,299,740,000.00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21,866,590,962.04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8,020,503,000.00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3,045,849,136.69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Planning &amp; Development Permit Authority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7,394,753,884.18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2,608,283,942.81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Education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1,887,946,140.00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1,338,957,294.03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15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Industry, Trade and Investment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2,100,000,000.00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767,873,200.85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Housing Corporation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1,891,121,640.00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1,078,500,299.43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7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Physical Planning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545,242,443.35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815,517,666.96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Agricutural Development Corporation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551,671,932.00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352,709,289.63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 of the Accountant- General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349,575,988.14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601,877,171.86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Ministry of Forestry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353,176,127.50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284,063,402.28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Judiciary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161,004,364.24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165,572,804.92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Agriculture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1,196,729,270.02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407,262,415.78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6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Forestry Plantation Projection (AREA J4)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174,402,795.00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104,614,300.00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Sub-Total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166,092,552,584.43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116,623,758,687.92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32,656,357,242.08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21,229,379,516.78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00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198,748,909,826.51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137,853,138,204.70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2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8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934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9.3|4.6|4.2|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7198</TotalTime>
  <Words>1249</Words>
  <Application>Microsoft Office PowerPoint</Application>
  <PresentationFormat>Widescreen</PresentationFormat>
  <Paragraphs>631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Arial Black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FOURTH QUARTER BUDGET EXECUTION REPORT, JAN-DEC, 2023 (UNAUDITED)</vt:lpstr>
      <vt:lpstr> Year 2023 4TH Quarter Budget Performance</vt:lpstr>
      <vt:lpstr>FUNDING REVIEW</vt:lpstr>
      <vt:lpstr>      Funding Review - January to December 2023 </vt:lpstr>
      <vt:lpstr> Details of Actual Funding (Jan – Dec. 2023) </vt:lpstr>
      <vt:lpstr>    Revenue Performance - Funding Sources( January – Dec 2023) </vt:lpstr>
      <vt:lpstr>     Funding Details at a glance (January-Dec 2022) </vt:lpstr>
      <vt:lpstr>FOURTH Quarter Year 2023  IGR OF MAJOR REVENUE GENERATING AGENCIES</vt:lpstr>
      <vt:lpstr>Expenditure Review</vt:lpstr>
      <vt:lpstr> Expenditure Review - January to December 2023 </vt:lpstr>
      <vt:lpstr> Expenditure Review - January to December 2022 </vt:lpstr>
      <vt:lpstr> Comparison of Expenditure Actual Performance for the 4th Quarter 2023 and Corresponding Period,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</dc:title>
  <dc:creator>MIN. OF BUDGET&amp;PLANN</dc:creator>
  <cp:lastModifiedBy>HP</cp:lastModifiedBy>
  <cp:revision>413</cp:revision>
  <cp:lastPrinted>2024-01-24T14:10:03Z</cp:lastPrinted>
  <dcterms:created xsi:type="dcterms:W3CDTF">2020-04-18T18:41:11Z</dcterms:created>
  <dcterms:modified xsi:type="dcterms:W3CDTF">2024-01-25T15:17:54Z</dcterms:modified>
</cp:coreProperties>
</file>